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</p:sldIdLst>
  <p:sldSz cx="24384000" cy="13716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pl-PL" sz="48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1206360" y="1079640"/>
            <a:ext cx="21970800" cy="3453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48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1206360" y="4862160"/>
            <a:ext cx="21970800" cy="3453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4800" spc="-1" strike="noStrike">
              <a:solidFill>
                <a:srgbClr val="000000"/>
              </a:solidFill>
              <a:latin typeface="Helvetica Neue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pl-PL" sz="48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1206360" y="1079640"/>
            <a:ext cx="10721520" cy="3453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48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12464280" y="1079640"/>
            <a:ext cx="10721520" cy="3453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48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1206360" y="4862160"/>
            <a:ext cx="10721520" cy="3453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48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12464280" y="4862160"/>
            <a:ext cx="10721520" cy="3453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4800" spc="-1" strike="noStrike">
              <a:solidFill>
                <a:srgbClr val="000000"/>
              </a:solidFill>
              <a:latin typeface="Helvetica Neue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pl-PL" sz="48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1206360" y="1079640"/>
            <a:ext cx="7074360" cy="3453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48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8634960" y="1079640"/>
            <a:ext cx="7074360" cy="3453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48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16063200" y="1079640"/>
            <a:ext cx="7074360" cy="3453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48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1206360" y="4862160"/>
            <a:ext cx="7074360" cy="3453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48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body"/>
          </p:nvPr>
        </p:nvSpPr>
        <p:spPr>
          <a:xfrm>
            <a:off x="8634960" y="4862160"/>
            <a:ext cx="7074360" cy="3453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48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 type="body"/>
          </p:nvPr>
        </p:nvSpPr>
        <p:spPr>
          <a:xfrm>
            <a:off x="16063200" y="4862160"/>
            <a:ext cx="7074360" cy="3453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4800" spc="-1" strike="noStrike">
              <a:solidFill>
                <a:srgbClr val="000000"/>
              </a:solidFill>
              <a:latin typeface="Helvetica Neue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pl-PL" sz="48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1206360" y="1079640"/>
            <a:ext cx="21970800" cy="7241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pl-PL" sz="48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1206360" y="1079640"/>
            <a:ext cx="21970800" cy="7241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4800" spc="-1" strike="noStrike">
              <a:solidFill>
                <a:srgbClr val="000000"/>
              </a:solidFill>
              <a:latin typeface="Helvetica Neue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pl-PL" sz="48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1206360" y="1079640"/>
            <a:ext cx="10721520" cy="7241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48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12464280" y="1079640"/>
            <a:ext cx="10721520" cy="7241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4800" spc="-1" strike="noStrike">
              <a:solidFill>
                <a:srgbClr val="000000"/>
              </a:solidFill>
              <a:latin typeface="Helvetica Neue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pl-PL" sz="4800" spc="-1" strike="noStrike">
              <a:solidFill>
                <a:srgbClr val="000000"/>
              </a:solidFill>
              <a:latin typeface="Helvetica Neue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1218960" y="547200"/>
            <a:ext cx="21944880" cy="106160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pl-PL" sz="48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1206360" y="1079640"/>
            <a:ext cx="10721520" cy="3453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48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12464280" y="1079640"/>
            <a:ext cx="10721520" cy="7241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48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1206360" y="4862160"/>
            <a:ext cx="10721520" cy="3453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4800" spc="-1" strike="noStrike">
              <a:solidFill>
                <a:srgbClr val="000000"/>
              </a:solidFill>
              <a:latin typeface="Helvetica Neue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pl-PL" sz="48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1206360" y="1079640"/>
            <a:ext cx="21970800" cy="7241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pl-PL" sz="48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1206360" y="1079640"/>
            <a:ext cx="10721520" cy="7241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48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12464280" y="1079640"/>
            <a:ext cx="10721520" cy="3453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48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12464280" y="4862160"/>
            <a:ext cx="10721520" cy="3453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4800" spc="-1" strike="noStrike">
              <a:solidFill>
                <a:srgbClr val="000000"/>
              </a:solidFill>
              <a:latin typeface="Helvetica Neue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pl-PL" sz="48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1206360" y="1079640"/>
            <a:ext cx="10721520" cy="3453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48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12464280" y="1079640"/>
            <a:ext cx="10721520" cy="3453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48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1206360" y="4862160"/>
            <a:ext cx="21970800" cy="3453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4800" spc="-1" strike="noStrike">
              <a:solidFill>
                <a:srgbClr val="000000"/>
              </a:solidFill>
              <a:latin typeface="Helvetica Neue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pl-PL" sz="48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1206360" y="1079640"/>
            <a:ext cx="21970800" cy="3453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48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1206360" y="4862160"/>
            <a:ext cx="21970800" cy="3453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4800" spc="-1" strike="noStrike">
              <a:solidFill>
                <a:srgbClr val="000000"/>
              </a:solidFill>
              <a:latin typeface="Helvetica Neue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pl-PL" sz="48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1206360" y="1079640"/>
            <a:ext cx="10721520" cy="3453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48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12464280" y="1079640"/>
            <a:ext cx="10721520" cy="3453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48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1206360" y="4862160"/>
            <a:ext cx="10721520" cy="3453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48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12464280" y="4862160"/>
            <a:ext cx="10721520" cy="3453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4800" spc="-1" strike="noStrike">
              <a:solidFill>
                <a:srgbClr val="000000"/>
              </a:solidFill>
              <a:latin typeface="Helvetica Neue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pl-PL" sz="48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1206360" y="1079640"/>
            <a:ext cx="7074360" cy="3453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48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8634960" y="1079640"/>
            <a:ext cx="7074360" cy="3453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48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16063200" y="1079640"/>
            <a:ext cx="7074360" cy="3453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48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1206360" y="4862160"/>
            <a:ext cx="7074360" cy="3453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48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78" name="PlaceHolder 6"/>
          <p:cNvSpPr>
            <a:spLocks noGrp="1"/>
          </p:cNvSpPr>
          <p:nvPr>
            <p:ph type="body"/>
          </p:nvPr>
        </p:nvSpPr>
        <p:spPr>
          <a:xfrm>
            <a:off x="8634960" y="4862160"/>
            <a:ext cx="7074360" cy="3453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48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79" name="PlaceHolder 7"/>
          <p:cNvSpPr>
            <a:spLocks noGrp="1"/>
          </p:cNvSpPr>
          <p:nvPr>
            <p:ph type="body"/>
          </p:nvPr>
        </p:nvSpPr>
        <p:spPr>
          <a:xfrm>
            <a:off x="16063200" y="4862160"/>
            <a:ext cx="7074360" cy="3453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4800" spc="-1" strike="noStrike">
              <a:solidFill>
                <a:srgbClr val="000000"/>
              </a:solidFill>
              <a:latin typeface="Helvetica Neue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pl-PL" sz="48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1206360" y="1079640"/>
            <a:ext cx="21970800" cy="7241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4800" spc="-1" strike="noStrike">
              <a:solidFill>
                <a:srgbClr val="000000"/>
              </a:solidFill>
              <a:latin typeface="Helvetica Neue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pl-PL" sz="48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1206360" y="1079640"/>
            <a:ext cx="10721520" cy="7241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48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12464280" y="1079640"/>
            <a:ext cx="10721520" cy="7241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4800" spc="-1" strike="noStrike">
              <a:solidFill>
                <a:srgbClr val="000000"/>
              </a:solidFill>
              <a:latin typeface="Helvetica Neue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pl-PL" sz="4800" spc="-1" strike="noStrike">
              <a:solidFill>
                <a:srgbClr val="000000"/>
              </a:solidFill>
              <a:latin typeface="Helvetica Neue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1218960" y="547200"/>
            <a:ext cx="21944880" cy="106160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pl-PL" sz="48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1206360" y="1079640"/>
            <a:ext cx="10721520" cy="3453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48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12464280" y="1079640"/>
            <a:ext cx="10721520" cy="7241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48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1206360" y="4862160"/>
            <a:ext cx="10721520" cy="3453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4800" spc="-1" strike="noStrike">
              <a:solidFill>
                <a:srgbClr val="000000"/>
              </a:solidFill>
              <a:latin typeface="Helvetica Neue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pl-PL" sz="48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1206360" y="1079640"/>
            <a:ext cx="10721520" cy="7241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48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12464280" y="1079640"/>
            <a:ext cx="10721520" cy="3453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48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12464280" y="4862160"/>
            <a:ext cx="10721520" cy="3453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4800" spc="-1" strike="noStrike">
              <a:solidFill>
                <a:srgbClr val="000000"/>
              </a:solidFill>
              <a:latin typeface="Helvetica Neue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pl-PL" sz="48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1206360" y="1079640"/>
            <a:ext cx="10721520" cy="3453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48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12464280" y="1079640"/>
            <a:ext cx="10721520" cy="3453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48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1206360" y="4862160"/>
            <a:ext cx="21970800" cy="3453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4800" spc="-1" strike="noStrike">
              <a:solidFill>
                <a:srgbClr val="000000"/>
              </a:solidFill>
              <a:latin typeface="Helvetica Neue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body"/>
          </p:nvPr>
        </p:nvSpPr>
        <p:spPr>
          <a:xfrm>
            <a:off x="9256680" y="1263600"/>
            <a:ext cx="16791480" cy="11188440"/>
          </a:xfrm>
          <a:prstGeom prst="rect">
            <a:avLst/>
          </a:prstGeom>
        </p:spPr>
        <p:txBody>
          <a:bodyPr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4800" spc="-1" strike="noStrike">
                <a:solidFill>
                  <a:srgbClr val="000000"/>
                </a:solidFill>
                <a:latin typeface="Helvetica Neue"/>
              </a:rPr>
              <a:t>Kliknij, aby edytować format tekstu konspektu</a:t>
            </a:r>
            <a:endParaRPr b="0" lang="pl-PL" sz="4800" spc="-1" strike="noStrike">
              <a:solidFill>
                <a:srgbClr val="000000"/>
              </a:solidFill>
              <a:latin typeface="Helvetica Neue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4800" spc="-1" strike="noStrike">
                <a:solidFill>
                  <a:srgbClr val="000000"/>
                </a:solidFill>
                <a:latin typeface="Helvetica Neue"/>
              </a:rPr>
              <a:t>Drugi poziom konspektu</a:t>
            </a:r>
            <a:endParaRPr b="0" lang="pl-PL" sz="4800" spc="-1" strike="noStrike">
              <a:solidFill>
                <a:srgbClr val="000000"/>
              </a:solidFill>
              <a:latin typeface="Helvetica Neue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4800" spc="-1" strike="noStrike">
                <a:solidFill>
                  <a:srgbClr val="000000"/>
                </a:solidFill>
                <a:latin typeface="Helvetica Neue"/>
              </a:rPr>
              <a:t>Trzeci poziom konspektu</a:t>
            </a:r>
            <a:endParaRPr b="0" lang="pl-PL" sz="4800" spc="-1" strike="noStrike">
              <a:solidFill>
                <a:srgbClr val="000000"/>
              </a:solidFill>
              <a:latin typeface="Helvetica Neue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4800" spc="-1" strike="noStrike">
                <a:solidFill>
                  <a:srgbClr val="000000"/>
                </a:solidFill>
                <a:latin typeface="Helvetica Neue"/>
              </a:rPr>
              <a:t>Czwarty poziom konspektu</a:t>
            </a:r>
            <a:endParaRPr b="0" lang="pl-PL" sz="4800" spc="-1" strike="noStrike">
              <a:solidFill>
                <a:srgbClr val="000000"/>
              </a:solidFill>
              <a:latin typeface="Helvetica Neue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4800" spc="-1" strike="noStrike">
                <a:solidFill>
                  <a:srgbClr val="000000"/>
                </a:solidFill>
                <a:latin typeface="Helvetica Neue"/>
              </a:rPr>
              <a:t>Piąty poziom konspektu</a:t>
            </a:r>
            <a:endParaRPr b="0" lang="pl-PL" sz="4800" spc="-1" strike="noStrike">
              <a:solidFill>
                <a:srgbClr val="000000"/>
              </a:solidFill>
              <a:latin typeface="Helvetica Neue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4800" spc="-1" strike="noStrike">
                <a:solidFill>
                  <a:srgbClr val="000000"/>
                </a:solidFill>
                <a:latin typeface="Helvetica Neue"/>
              </a:rPr>
              <a:t>Szósty poziom konspektu</a:t>
            </a:r>
            <a:endParaRPr b="0" lang="pl-PL" sz="4800" spc="-1" strike="noStrike">
              <a:solidFill>
                <a:srgbClr val="000000"/>
              </a:solidFill>
              <a:latin typeface="Helvetica Neue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4800" spc="-1" strike="noStrike">
                <a:solidFill>
                  <a:srgbClr val="000000"/>
                </a:solidFill>
                <a:latin typeface="Helvetica Neue"/>
              </a:rPr>
              <a:t>Siódmy poziom konspektu</a:t>
            </a:r>
            <a:endParaRPr b="0" lang="pl-PL" sz="48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title"/>
          </p:nvPr>
        </p:nvSpPr>
        <p:spPr>
          <a:xfrm>
            <a:off x="1206360" y="1270080"/>
            <a:ext cx="9778680" cy="5882040"/>
          </a:xfrm>
          <a:prstGeom prst="rect">
            <a:avLst/>
          </a:prstGeom>
        </p:spPr>
        <p:txBody>
          <a:bodyPr lIns="50760" rIns="50760" tIns="50760" bIns="50760" anchor="b">
            <a:noAutofit/>
          </a:bodyPr>
          <a:p>
            <a:pPr>
              <a:lnSpc>
                <a:spcPct val="80000"/>
              </a:lnSpc>
            </a:pPr>
            <a:r>
              <a:rPr b="1" lang="pl-PL" sz="8500" spc="-171" strike="noStrike">
                <a:solidFill>
                  <a:srgbClr val="cb297b"/>
                </a:solidFill>
                <a:latin typeface="Helvetica Neue"/>
                <a:ea typeface="Helvetica Neue"/>
              </a:rPr>
              <a:t>Tytuł slajdu</a:t>
            </a:r>
            <a:endParaRPr b="0" lang="pl-PL" sz="85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1206360" y="7060680"/>
            <a:ext cx="9778680" cy="5385240"/>
          </a:xfrm>
          <a:prstGeom prst="rect">
            <a:avLst/>
          </a:prstGeom>
        </p:spPr>
        <p:txBody>
          <a:bodyPr lIns="50760" rIns="50760" tIns="50760" bIns="50760">
            <a:noAutofit/>
          </a:bodyPr>
          <a:p>
            <a:pPr>
              <a:lnSpc>
                <a:spcPct val="100000"/>
              </a:lnSpc>
            </a:pPr>
            <a:r>
              <a:rPr b="1" lang="pl-PL" sz="55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Podtytuł slajdu</a:t>
            </a:r>
            <a:endParaRPr b="0" lang="pl-PL" sz="5500" spc="-1" strike="noStrike">
              <a:solidFill>
                <a:srgbClr val="000000"/>
              </a:solidFill>
              <a:latin typeface="Helvetica Neue"/>
            </a:endParaRPr>
          </a:p>
          <a:p>
            <a:pPr>
              <a:lnSpc>
                <a:spcPct val="100000"/>
              </a:lnSpc>
            </a:pPr>
            <a:endParaRPr b="0" lang="pl-PL" sz="5500" spc="-1" strike="noStrike">
              <a:solidFill>
                <a:srgbClr val="000000"/>
              </a:solidFill>
              <a:latin typeface="Helvetica Neue"/>
            </a:endParaRPr>
          </a:p>
          <a:p>
            <a:pPr>
              <a:lnSpc>
                <a:spcPct val="100000"/>
              </a:lnSpc>
            </a:pPr>
            <a:endParaRPr b="0" lang="pl-PL" sz="5500" spc="-1" strike="noStrike">
              <a:solidFill>
                <a:srgbClr val="000000"/>
              </a:solidFill>
              <a:latin typeface="Helvetica Neue"/>
            </a:endParaRPr>
          </a:p>
          <a:p>
            <a:pPr>
              <a:lnSpc>
                <a:spcPct val="100000"/>
              </a:lnSpc>
            </a:pPr>
            <a:endParaRPr b="0" lang="pl-PL" sz="5500" spc="-1" strike="noStrike">
              <a:solidFill>
                <a:srgbClr val="000000"/>
              </a:solidFill>
              <a:latin typeface="Helvetica Neue"/>
            </a:endParaRPr>
          </a:p>
          <a:p>
            <a:pPr>
              <a:lnSpc>
                <a:spcPct val="100000"/>
              </a:lnSpc>
            </a:pPr>
            <a:endParaRPr b="0" lang="pl-PL" sz="55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22809240" y="13085280"/>
            <a:ext cx="368280" cy="374400"/>
          </a:xfrm>
          <a:prstGeom prst="rect">
            <a:avLst/>
          </a:prstGeom>
        </p:spPr>
        <p:txBody>
          <a:bodyPr lIns="50760" rIns="50760" tIns="50760" bIns="50760" anchor="b">
            <a:noAutofit/>
          </a:bodyPr>
          <a:p>
            <a:pPr algn="ctr">
              <a:lnSpc>
                <a:spcPct val="100000"/>
              </a:lnSpc>
            </a:pPr>
            <a:fld id="{594F3BF1-DC07-4E14-954E-4DF6E7A47929}" type="slidenum">
              <a:rPr b="0" lang="pl-PL" sz="1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&lt;numer&gt;</a:t>
            </a:fld>
            <a:endParaRPr b="0" lang="pl-PL" sz="18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body"/>
          </p:nvPr>
        </p:nvSpPr>
        <p:spPr>
          <a:xfrm>
            <a:off x="1206360" y="1079640"/>
            <a:ext cx="21970800" cy="7241400"/>
          </a:xfrm>
          <a:prstGeom prst="rect">
            <a:avLst/>
          </a:prstGeom>
        </p:spPr>
        <p:txBody>
          <a:bodyPr lIns="50760" rIns="50760" tIns="50760" bIns="50760" anchor="b">
            <a:noAutofit/>
          </a:bodyPr>
          <a:p>
            <a:pPr algn="ctr">
              <a:lnSpc>
                <a:spcPct val="80000"/>
              </a:lnSpc>
            </a:pPr>
            <a:r>
              <a:rPr b="1" lang="pl-PL" sz="25000" spc="-250" strike="noStrike">
                <a:solidFill>
                  <a:srgbClr val="cb297b"/>
                </a:solidFill>
                <a:latin typeface="Helvetica Neue"/>
                <a:ea typeface="Helvetica Neue"/>
              </a:rPr>
              <a:t>100%</a:t>
            </a:r>
            <a:endParaRPr b="0" lang="pl-PL" sz="25000" spc="-1" strike="noStrike">
              <a:solidFill>
                <a:srgbClr val="000000"/>
              </a:solidFill>
              <a:latin typeface="Helvetica Neue"/>
            </a:endParaRPr>
          </a:p>
          <a:p>
            <a:pPr algn="ctr">
              <a:lnSpc>
                <a:spcPct val="80000"/>
              </a:lnSpc>
            </a:pPr>
            <a:endParaRPr b="0" lang="pl-PL" sz="25000" spc="-1" strike="noStrike">
              <a:solidFill>
                <a:srgbClr val="000000"/>
              </a:solidFill>
              <a:latin typeface="Helvetica Neue"/>
            </a:endParaRPr>
          </a:p>
          <a:p>
            <a:pPr algn="ctr">
              <a:lnSpc>
                <a:spcPct val="80000"/>
              </a:lnSpc>
            </a:pPr>
            <a:endParaRPr b="0" lang="pl-PL" sz="25000" spc="-1" strike="noStrike">
              <a:solidFill>
                <a:srgbClr val="000000"/>
              </a:solidFill>
              <a:latin typeface="Helvetica Neue"/>
            </a:endParaRPr>
          </a:p>
          <a:p>
            <a:pPr algn="ctr">
              <a:lnSpc>
                <a:spcPct val="80000"/>
              </a:lnSpc>
            </a:pPr>
            <a:endParaRPr b="0" lang="pl-PL" sz="25000" spc="-1" strike="noStrike">
              <a:solidFill>
                <a:srgbClr val="000000"/>
              </a:solidFill>
              <a:latin typeface="Helvetica Neue"/>
            </a:endParaRPr>
          </a:p>
          <a:p>
            <a:pPr algn="ctr">
              <a:lnSpc>
                <a:spcPct val="80000"/>
              </a:lnSpc>
            </a:pPr>
            <a:endParaRPr b="0" lang="pl-PL" sz="250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1206360" y="8262360"/>
            <a:ext cx="21970800" cy="934560"/>
          </a:xfrm>
          <a:prstGeom prst="rect">
            <a:avLst/>
          </a:prstGeom>
        </p:spPr>
        <p:txBody>
          <a:bodyPr lIns="45720" rIns="45720">
            <a:noAutofit/>
          </a:bodyPr>
          <a:p>
            <a:pPr algn="ctr">
              <a:lnSpc>
                <a:spcPct val="100000"/>
              </a:lnSpc>
            </a:pPr>
            <a:r>
              <a:rPr b="1" lang="pl-PL" sz="55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Informacje dotyczące faktu</a:t>
            </a:r>
            <a:endParaRPr b="0" lang="pl-PL" sz="55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sldNum"/>
          </p:nvPr>
        </p:nvSpPr>
        <p:spPr>
          <a:xfrm>
            <a:off x="22809240" y="13080960"/>
            <a:ext cx="368280" cy="374400"/>
          </a:xfrm>
          <a:prstGeom prst="rect">
            <a:avLst/>
          </a:prstGeom>
        </p:spPr>
        <p:txBody>
          <a:bodyPr lIns="50760" rIns="50760" tIns="50760" bIns="50760" anchor="b">
            <a:noAutofit/>
          </a:bodyPr>
          <a:p>
            <a:pPr algn="ctr">
              <a:lnSpc>
                <a:spcPct val="100000"/>
              </a:lnSpc>
            </a:pPr>
            <a:fld id="{A5CAEF10-2006-44D5-AA32-7ACECD0689CB}" type="slidenum">
              <a:rPr b="0" lang="pl-PL" sz="1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1</a:t>
            </a:fld>
            <a:endParaRPr b="0" lang="pl-PL" sz="1800" spc="-1" strike="noStrike">
              <a:latin typeface="Times New Roman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pl-PL" sz="4800" spc="-1" strike="noStrike">
                <a:solidFill>
                  <a:srgbClr val="000000"/>
                </a:solidFill>
                <a:latin typeface="Helvetica Neue"/>
              </a:rPr>
              <a:t>Kliknij, aby edytować format tekstu tytułu</a:t>
            </a:r>
            <a:endParaRPr b="0" lang="pl-PL" sz="4800" spc="-1" strike="noStrike">
              <a:solidFill>
                <a:srgbClr val="000000"/>
              </a:solidFill>
              <a:latin typeface="Helvetica Neue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Widok ukośny z lotu ptaka na pełne barw pola tulipanów" descr=""/>
          <p:cNvPicPr/>
          <p:nvPr/>
        </p:nvPicPr>
        <p:blipFill>
          <a:blip r:embed="rId1"/>
          <a:srcRect l="5488" t="0" r="5488" b="0"/>
          <a:stretch/>
        </p:blipFill>
        <p:spPr>
          <a:xfrm>
            <a:off x="10675080" y="384840"/>
            <a:ext cx="11779200" cy="12066840"/>
          </a:xfrm>
          <a:prstGeom prst="rect">
            <a:avLst/>
          </a:prstGeom>
          <a:ln>
            <a:noFill/>
          </a:ln>
        </p:spPr>
      </p:pic>
      <p:sp>
        <p:nvSpPr>
          <p:cNvPr id="81" name="TextShape 1"/>
          <p:cNvSpPr txBox="1"/>
          <p:nvPr/>
        </p:nvSpPr>
        <p:spPr>
          <a:xfrm>
            <a:off x="5803560" y="5116680"/>
            <a:ext cx="4653360" cy="138420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b">
            <a:noAutofit/>
          </a:bodyPr>
          <a:p>
            <a:pPr>
              <a:lnSpc>
                <a:spcPct val="80000"/>
              </a:lnSpc>
            </a:pPr>
            <a:r>
              <a:rPr b="1" lang="pl-PL" sz="8500" spc="-171" strike="noStrike">
                <a:solidFill>
                  <a:srgbClr val="cb297b"/>
                </a:solidFill>
                <a:latin typeface="Helvetica Neue"/>
                <a:ea typeface="Helvetica Neue"/>
              </a:rPr>
              <a:t>piersi</a:t>
            </a:r>
            <a:endParaRPr b="0" lang="pl-PL" sz="85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82" name="TextShape 2"/>
          <p:cNvSpPr txBox="1"/>
          <p:nvPr/>
        </p:nvSpPr>
        <p:spPr>
          <a:xfrm>
            <a:off x="851040" y="5365080"/>
            <a:ext cx="8157240" cy="216324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>
            <a:noAutofit/>
          </a:bodyPr>
          <a:p>
            <a:pPr>
              <a:lnSpc>
                <a:spcPct val="100000"/>
              </a:lnSpc>
            </a:pPr>
            <a:r>
              <a:rPr b="1" lang="pl-PL" sz="63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Z miłości do </a:t>
            </a:r>
            <a:endParaRPr b="0" lang="pl-PL" sz="6300" spc="-1" strike="noStrike">
              <a:solidFill>
                <a:srgbClr val="000000"/>
              </a:solidFill>
              <a:latin typeface="Helvetica Neue"/>
            </a:endParaRPr>
          </a:p>
        </p:txBody>
      </p:sp>
    </p:spTree>
  </p:cSld>
  <mc:AlternateContent>
    <mc:Choice Requires="p14">
      <p:transition spd="slow" advTm="5000" p14:dur="2000"/>
    </mc:Choice>
    <mc:Fallback>
      <p:transition spd="slow" advTm="5000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Widok ukośny z lotu ptaka na pełne barw pola tulipanów" descr=""/>
          <p:cNvPicPr/>
          <p:nvPr/>
        </p:nvPicPr>
        <p:blipFill>
          <a:blip r:embed="rId1"/>
          <a:srcRect l="249" t="501" r="249" b="501"/>
          <a:stretch/>
        </p:blipFill>
        <p:spPr>
          <a:xfrm>
            <a:off x="3267360" y="2739600"/>
            <a:ext cx="17848800" cy="10343520"/>
          </a:xfrm>
          <a:prstGeom prst="rect">
            <a:avLst/>
          </a:prstGeom>
          <a:ln>
            <a:noFill/>
          </a:ln>
        </p:spPr>
      </p:pic>
      <p:sp>
        <p:nvSpPr>
          <p:cNvPr id="84" name="TextShape 1"/>
          <p:cNvSpPr txBox="1"/>
          <p:nvPr/>
        </p:nvSpPr>
        <p:spPr>
          <a:xfrm>
            <a:off x="519120" y="-3753720"/>
            <a:ext cx="9778680" cy="588204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b">
            <a:noAutofit/>
          </a:bodyPr>
          <a:p>
            <a:pPr>
              <a:lnSpc>
                <a:spcPct val="80000"/>
              </a:lnSpc>
            </a:pPr>
            <a:r>
              <a:rPr b="1" lang="pl-PL" sz="8500" spc="-171" strike="noStrike">
                <a:solidFill>
                  <a:srgbClr val="cb297b"/>
                </a:solidFill>
                <a:latin typeface="Helvetica Neue"/>
                <a:ea typeface="Helvetica Neue"/>
              </a:rPr>
              <a:t>Objawy </a:t>
            </a:r>
            <a:endParaRPr b="0" lang="pl-PL" sz="85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85" name="TextShape 2"/>
          <p:cNvSpPr txBox="1"/>
          <p:nvPr/>
        </p:nvSpPr>
        <p:spPr>
          <a:xfrm>
            <a:off x="4121280" y="1112760"/>
            <a:ext cx="9778680" cy="538524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>
            <a:noAutofit/>
          </a:bodyPr>
          <a:p>
            <a:pPr>
              <a:lnSpc>
                <a:spcPct val="100000"/>
              </a:lnSpc>
            </a:pPr>
            <a:r>
              <a:rPr b="1" lang="pl-PL" sz="55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  </a:t>
            </a:r>
            <a:r>
              <a:rPr b="1" lang="pl-PL" sz="55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raka piersi</a:t>
            </a:r>
            <a:endParaRPr b="0" lang="pl-PL" sz="5500" spc="-1" strike="noStrike">
              <a:solidFill>
                <a:srgbClr val="000000"/>
              </a:solidFill>
              <a:latin typeface="Helvetica Neue"/>
            </a:endParaRPr>
          </a:p>
        </p:txBody>
      </p:sp>
    </p:spTree>
  </p:cSld>
  <mc:AlternateContent>
    <mc:Choice Requires="p14">
      <p:transition spd="slow" advTm="5000" p14:dur="2000"/>
    </mc:Choice>
    <mc:Fallback>
      <p:transition spd="slow" advTm="5000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Widok ukośny z lotu ptaka na pełne barw pola tulipanów" descr=""/>
          <p:cNvPicPr/>
          <p:nvPr/>
        </p:nvPicPr>
        <p:blipFill>
          <a:blip r:embed="rId1"/>
          <a:srcRect l="19917" t="20853" r="3034" b="0"/>
          <a:stretch/>
        </p:blipFill>
        <p:spPr>
          <a:xfrm>
            <a:off x="3407760" y="3068280"/>
            <a:ext cx="17568360" cy="10150560"/>
          </a:xfrm>
          <a:prstGeom prst="rect">
            <a:avLst/>
          </a:prstGeom>
          <a:ln>
            <a:noFill/>
          </a:ln>
        </p:spPr>
      </p:pic>
      <p:sp>
        <p:nvSpPr>
          <p:cNvPr id="87" name="TextShape 1"/>
          <p:cNvSpPr txBox="1"/>
          <p:nvPr/>
        </p:nvSpPr>
        <p:spPr>
          <a:xfrm>
            <a:off x="306000" y="-3753720"/>
            <a:ext cx="9778680" cy="588204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b">
            <a:noAutofit/>
          </a:bodyPr>
          <a:p>
            <a:pPr>
              <a:lnSpc>
                <a:spcPct val="80000"/>
              </a:lnSpc>
            </a:pPr>
            <a:r>
              <a:rPr b="1" lang="pl-PL" sz="8500" spc="-171" strike="noStrike">
                <a:solidFill>
                  <a:srgbClr val="cb297b"/>
                </a:solidFill>
                <a:latin typeface="Helvetica Neue"/>
                <a:ea typeface="Helvetica Neue"/>
              </a:rPr>
              <a:t>Samobadanie</a:t>
            </a:r>
            <a:endParaRPr b="0" lang="pl-PL" sz="85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88" name="TextShape 2"/>
          <p:cNvSpPr txBox="1"/>
          <p:nvPr/>
        </p:nvSpPr>
        <p:spPr>
          <a:xfrm>
            <a:off x="306000" y="1918440"/>
            <a:ext cx="9778680" cy="538524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>
            <a:noAutofit/>
          </a:bodyPr>
          <a:p>
            <a:pPr>
              <a:lnSpc>
                <a:spcPct val="100000"/>
              </a:lnSpc>
            </a:pPr>
            <a:r>
              <a:rPr b="1" lang="pl-PL" sz="55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Dotykam - wygrywam!</a:t>
            </a:r>
            <a:endParaRPr b="0" lang="pl-PL" sz="5500" spc="-1" strike="noStrike">
              <a:solidFill>
                <a:srgbClr val="000000"/>
              </a:solidFill>
              <a:latin typeface="Helvetica Neue"/>
            </a:endParaRPr>
          </a:p>
        </p:txBody>
      </p:sp>
    </p:spTree>
  </p:cSld>
  <mc:AlternateContent>
    <mc:Choice Requires="p14">
      <p:transition spd="slow" advTm="5000" p14:dur="2000"/>
    </mc:Choice>
    <mc:Fallback>
      <p:transition spd="slow" advTm="5000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2965320" y="-3706200"/>
            <a:ext cx="18453240" cy="588204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b">
            <a:noAutofit/>
          </a:bodyPr>
          <a:p>
            <a:pPr>
              <a:lnSpc>
                <a:spcPct val="80000"/>
              </a:lnSpc>
            </a:pPr>
            <a:r>
              <a:rPr b="1" lang="pl-PL" sz="8500" spc="-171" strike="noStrike">
                <a:solidFill>
                  <a:srgbClr val="cb297b"/>
                </a:solidFill>
                <a:latin typeface="Helvetica Neue"/>
                <a:ea typeface="Helvetica Neue"/>
              </a:rPr>
              <a:t>Profilaktyka dostosowana do wieku</a:t>
            </a:r>
            <a:endParaRPr b="0" lang="pl-PL" sz="85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90" name="TextShape 2"/>
          <p:cNvSpPr txBox="1"/>
          <p:nvPr/>
        </p:nvSpPr>
        <p:spPr>
          <a:xfrm>
            <a:off x="3199680" y="7881840"/>
            <a:ext cx="17984520" cy="538524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>
            <a:noAutofit/>
          </a:bodyPr>
          <a:p>
            <a:pPr algn="ctr">
              <a:lnSpc>
                <a:spcPts val="4700"/>
              </a:lnSpc>
            </a:pPr>
            <a:endParaRPr b="0" lang="pl-PL" sz="4800" spc="-1" strike="noStrike">
              <a:solidFill>
                <a:srgbClr val="000000"/>
              </a:solidFill>
              <a:latin typeface="Helvetica Neue"/>
            </a:endParaRPr>
          </a:p>
          <a:p>
            <a:pPr algn="ctr">
              <a:lnSpc>
                <a:spcPts val="4700"/>
              </a:lnSpc>
            </a:pPr>
            <a:r>
              <a:rPr b="1" lang="pl-PL" sz="2400" spc="117" strike="noStrike">
                <a:solidFill>
                  <a:srgbClr val="000000"/>
                </a:solidFill>
                <a:latin typeface="Times New Roman"/>
                <a:ea typeface="Times New Roman"/>
              </a:rPr>
              <a:t>•</a:t>
            </a:r>
            <a:r>
              <a:rPr b="1" lang="pl-PL" sz="2400" spc="117" strike="noStrike">
                <a:solidFill>
                  <a:srgbClr val="000000"/>
                </a:solidFill>
                <a:latin typeface="Arial"/>
                <a:ea typeface="Arial"/>
              </a:rPr>
              <a:t>  </a:t>
            </a:r>
            <a:r>
              <a:rPr b="1" lang="pl-PL" sz="2400" spc="117" strike="noStrike">
                <a:solidFill>
                  <a:srgbClr val="000000"/>
                </a:solidFill>
                <a:latin typeface="Arial"/>
                <a:ea typeface="Arial"/>
              </a:rPr>
              <a:t>USG można wykonywać kobietom w każdym wieku ze skierowaniem</a:t>
            </a:r>
            <a:endParaRPr b="0" lang="pl-PL" sz="2400" spc="-1" strike="noStrike">
              <a:solidFill>
                <a:srgbClr val="000000"/>
              </a:solidFill>
              <a:latin typeface="Helvetica Neue"/>
            </a:endParaRPr>
          </a:p>
          <a:p>
            <a:pPr algn="ctr">
              <a:lnSpc>
                <a:spcPts val="4700"/>
              </a:lnSpc>
            </a:pPr>
            <a:r>
              <a:rPr b="1" lang="pl-PL" sz="2400" spc="117" strike="noStrike">
                <a:solidFill>
                  <a:srgbClr val="000000"/>
                </a:solidFill>
                <a:latin typeface="Arial"/>
                <a:ea typeface="Arial"/>
              </a:rPr>
              <a:t>     </a:t>
            </a:r>
            <a:r>
              <a:rPr b="1" lang="pl-PL" sz="2400" spc="117" strike="noStrike">
                <a:solidFill>
                  <a:srgbClr val="000000"/>
                </a:solidFill>
                <a:latin typeface="Arial"/>
                <a:ea typeface="Arial"/>
              </a:rPr>
              <a:t>lub jako badanie uzupełniające do mammografii i w wieku 50 – 69 lat. </a:t>
            </a:r>
            <a:br/>
            <a:endParaRPr b="0" lang="pl-PL" sz="2400" spc="-1" strike="noStrike">
              <a:solidFill>
                <a:srgbClr val="000000"/>
              </a:solidFill>
              <a:latin typeface="Helvetica Neue"/>
            </a:endParaRPr>
          </a:p>
          <a:p>
            <a:pPr algn="ctr">
              <a:lnSpc>
                <a:spcPts val="4700"/>
              </a:lnSpc>
            </a:pPr>
            <a:r>
              <a:rPr b="1" lang="pl-PL" sz="2400" spc="117" strike="noStrike">
                <a:solidFill>
                  <a:srgbClr val="000000"/>
                </a:solidFill>
                <a:latin typeface="Times New Roman"/>
                <a:ea typeface="Times New Roman"/>
              </a:rPr>
              <a:t>•</a:t>
            </a:r>
            <a:r>
              <a:rPr b="1" lang="pl-PL" sz="2400" spc="117" strike="noStrike">
                <a:solidFill>
                  <a:srgbClr val="000000"/>
                </a:solidFill>
                <a:latin typeface="Arial"/>
                <a:ea typeface="Arial"/>
              </a:rPr>
              <a:t>  </a:t>
            </a:r>
            <a:r>
              <a:rPr b="1" lang="pl-PL" sz="2400" spc="117" strike="noStrike">
                <a:solidFill>
                  <a:srgbClr val="000000"/>
                </a:solidFill>
                <a:latin typeface="Arial"/>
                <a:ea typeface="Arial"/>
              </a:rPr>
              <a:t>Jest ono bardzo przydatne w ocenie zmian łagodnych, a także u młodych kobiet</a:t>
            </a:r>
            <a:endParaRPr b="0" lang="pl-PL" sz="2400" spc="-1" strike="noStrike">
              <a:solidFill>
                <a:srgbClr val="000000"/>
              </a:solidFill>
              <a:latin typeface="Helvetica Neue"/>
            </a:endParaRPr>
          </a:p>
          <a:p>
            <a:pPr algn="ctr">
              <a:lnSpc>
                <a:spcPts val="4700"/>
              </a:lnSpc>
            </a:pPr>
            <a:r>
              <a:rPr b="1" lang="pl-PL" sz="2400" spc="117" strike="noStrike">
                <a:solidFill>
                  <a:srgbClr val="000000"/>
                </a:solidFill>
                <a:latin typeface="Arial"/>
                <a:ea typeface="Arial"/>
              </a:rPr>
              <a:t>     </a:t>
            </a:r>
            <a:r>
              <a:rPr b="1" lang="pl-PL" sz="2400" spc="117" strike="noStrike">
                <a:solidFill>
                  <a:srgbClr val="000000"/>
                </a:solidFill>
                <a:latin typeface="Arial"/>
                <a:ea typeface="Arial"/>
              </a:rPr>
              <a:t>i ciężarnych oraz podczas wykonywania biopsji diagnostycznych. </a:t>
            </a:r>
            <a:br/>
            <a:endParaRPr b="0" lang="pl-PL" sz="2400" spc="-1" strike="noStrike">
              <a:solidFill>
                <a:srgbClr val="000000"/>
              </a:solidFill>
              <a:latin typeface="Helvetica Neue"/>
            </a:endParaRPr>
          </a:p>
          <a:p>
            <a:pPr algn="ctr">
              <a:lnSpc>
                <a:spcPts val="4700"/>
              </a:lnSpc>
            </a:pPr>
            <a:r>
              <a:rPr b="1" lang="pl-PL" sz="2400" spc="117" strike="noStrike">
                <a:solidFill>
                  <a:srgbClr val="000000"/>
                </a:solidFill>
                <a:latin typeface="Times New Roman"/>
                <a:ea typeface="Times New Roman"/>
              </a:rPr>
              <a:t>•</a:t>
            </a:r>
            <a:r>
              <a:rPr b="1" lang="pl-PL" sz="2400" spc="117" strike="noStrike">
                <a:solidFill>
                  <a:srgbClr val="000000"/>
                </a:solidFill>
                <a:latin typeface="Arial"/>
                <a:ea typeface="Arial"/>
              </a:rPr>
              <a:t>  </a:t>
            </a:r>
            <a:r>
              <a:rPr b="1" lang="pl-PL" sz="2400" spc="117" strike="noStrike">
                <a:solidFill>
                  <a:srgbClr val="000000"/>
                </a:solidFill>
                <a:latin typeface="Arial"/>
                <a:ea typeface="Arial"/>
              </a:rPr>
              <a:t>Raz na rok każda kobieta powinna się zgłosić do lekarza na badanie piersi,</a:t>
            </a:r>
            <a:endParaRPr b="0" lang="pl-PL" sz="2400" spc="-1" strike="noStrike">
              <a:solidFill>
                <a:srgbClr val="000000"/>
              </a:solidFill>
              <a:latin typeface="Helvetica Neue"/>
            </a:endParaRPr>
          </a:p>
          <a:p>
            <a:pPr algn="ctr">
              <a:lnSpc>
                <a:spcPts val="4700"/>
              </a:lnSpc>
            </a:pPr>
            <a:r>
              <a:rPr b="1" lang="pl-PL" sz="2400" spc="117" strike="noStrike">
                <a:solidFill>
                  <a:srgbClr val="000000"/>
                </a:solidFill>
                <a:latin typeface="Arial"/>
                <a:ea typeface="Arial"/>
              </a:rPr>
              <a:t>      </a:t>
            </a:r>
            <a:r>
              <a:rPr b="1" lang="pl-PL" sz="2400" spc="117" strike="noStrike">
                <a:solidFill>
                  <a:srgbClr val="000000"/>
                </a:solidFill>
                <a:latin typeface="Arial"/>
                <a:ea typeface="Arial"/>
              </a:rPr>
              <a:t>nawet gdy nie odczuwa żadnych dolegliwości.</a:t>
            </a:r>
            <a:endParaRPr b="0" lang="pl-PL" sz="2400" spc="-1" strike="noStrike">
              <a:solidFill>
                <a:srgbClr val="000000"/>
              </a:solidFill>
              <a:latin typeface="Helvetica Neue"/>
            </a:endParaRPr>
          </a:p>
        </p:txBody>
      </p:sp>
      <p:graphicFrame>
        <p:nvGraphicFramePr>
          <p:cNvPr id="91" name="Table 3"/>
          <p:cNvGraphicFramePr/>
          <p:nvPr/>
        </p:nvGraphicFramePr>
        <p:xfrm>
          <a:off x="5401800" y="2725560"/>
          <a:ext cx="13579920" cy="4847040"/>
        </p:xfrm>
        <a:graphic>
          <a:graphicData uri="http://schemas.openxmlformats.org/drawingml/2006/table">
            <a:tbl>
              <a:tblPr/>
              <a:tblGrid>
                <a:gridCol w="3212640"/>
                <a:gridCol w="4615200"/>
                <a:gridCol w="5752080"/>
              </a:tblGrid>
              <a:tr h="969120">
                <a:tc>
                  <a:txBody>
                    <a:bodyPr lIns="121680" rIns="121680" tIns="91440" bIns="60840" anchor="ctr">
                      <a:noAutofit/>
                    </a:bodyPr>
                    <a:p>
                      <a:pPr algn="ctr">
                        <a:lnSpc>
                          <a:spcPts val="4399"/>
                        </a:lnSpc>
                        <a:spcBef>
                          <a:spcPts val="1899"/>
                        </a:spcBef>
                      </a:pPr>
                      <a:r>
                        <a:rPr b="1" lang="pl-PL" sz="25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WIEK KOBIETY</a:t>
                      </a:r>
                      <a:endParaRPr b="0" lang="pl-PL" sz="2500" spc="-1" strike="noStrike">
                        <a:latin typeface="Arial"/>
                      </a:endParaRPr>
                    </a:p>
                  </a:txBody>
                  <a:tcPr marL="121680" marR="1216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1680" rIns="121680" tIns="91440" bIns="60840" anchor="ctr">
                      <a:noAutofit/>
                    </a:bodyPr>
                    <a:p>
                      <a:pPr algn="ctr">
                        <a:lnSpc>
                          <a:spcPts val="4399"/>
                        </a:lnSpc>
                        <a:spcBef>
                          <a:spcPts val="1899"/>
                        </a:spcBef>
                      </a:pPr>
                      <a:r>
                        <a:rPr b="1" lang="pl-PL" sz="25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SAMOBADANIE PIERSI</a:t>
                      </a:r>
                      <a:endParaRPr b="0" lang="pl-PL" sz="2500" spc="-1" strike="noStrike">
                        <a:latin typeface="Arial"/>
                      </a:endParaRPr>
                    </a:p>
                  </a:txBody>
                  <a:tcPr marL="121680" marR="1216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1680" rIns="121680" tIns="91440" bIns="60840" anchor="ctr">
                      <a:noAutofit/>
                    </a:bodyPr>
                    <a:p>
                      <a:pPr algn="ctr">
                        <a:lnSpc>
                          <a:spcPts val="4399"/>
                        </a:lnSpc>
                        <a:spcBef>
                          <a:spcPts val="1899"/>
                        </a:spcBef>
                      </a:pPr>
                      <a:r>
                        <a:rPr b="1" lang="pl-PL" sz="25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MAMMOGRAFIA</a:t>
                      </a:r>
                      <a:endParaRPr b="0" lang="pl-PL" sz="2500" spc="-1" strike="noStrike">
                        <a:latin typeface="Arial"/>
                      </a:endParaRPr>
                    </a:p>
                  </a:txBody>
                  <a:tcPr marL="121680" marR="1216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969120">
                <a:tc>
                  <a:txBody>
                    <a:bodyPr lIns="121680" rIns="121680" tIns="91440" bIns="60840" anchor="ctr">
                      <a:noAutofit/>
                    </a:bodyPr>
                    <a:p>
                      <a:pPr algn="ctr">
                        <a:lnSpc>
                          <a:spcPts val="4399"/>
                        </a:lnSpc>
                        <a:spcBef>
                          <a:spcPts val="1899"/>
                        </a:spcBef>
                      </a:pPr>
                      <a:r>
                        <a:rPr b="0" lang="pl-PL" sz="25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20 – 40 r. ż</a:t>
                      </a:r>
                      <a:r>
                        <a:rPr b="0" lang="pl-PL" sz="2500" spc="-1" strike="noStrike">
                          <a:solidFill>
                            <a:srgbClr val="ff00ff"/>
                          </a:solidFill>
                          <a:latin typeface="Arial"/>
                          <a:ea typeface="Arial"/>
                        </a:rPr>
                        <a:t>.</a:t>
                      </a:r>
                      <a:endParaRPr b="0" lang="pl-PL" sz="2500" spc="-1" strike="noStrike">
                        <a:latin typeface="Arial"/>
                      </a:endParaRPr>
                    </a:p>
                  </a:txBody>
                  <a:tcPr marL="121680" marR="1216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1680" rIns="121680" tIns="91440" bIns="60840" anchor="ctr">
                      <a:noAutofit/>
                    </a:bodyPr>
                    <a:p>
                      <a:pPr algn="ctr">
                        <a:lnSpc>
                          <a:spcPts val="4399"/>
                        </a:lnSpc>
                        <a:spcBef>
                          <a:spcPts val="1899"/>
                        </a:spcBef>
                      </a:pPr>
                      <a:r>
                        <a:rPr b="0" lang="pl-PL" sz="25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raz na miesiąc</a:t>
                      </a:r>
                      <a:endParaRPr b="0" lang="pl-PL" sz="2500" spc="-1" strike="noStrike">
                        <a:latin typeface="Arial"/>
                      </a:endParaRPr>
                    </a:p>
                  </a:txBody>
                  <a:tcPr marL="121680" marR="1216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1680" rIns="121680" tIns="91440" bIns="60840" anchor="ctr">
                      <a:noAutofit/>
                    </a:bodyPr>
                    <a:p>
                      <a:pPr algn="ctr">
                        <a:lnSpc>
                          <a:spcPts val="4399"/>
                        </a:lnSpc>
                        <a:spcBef>
                          <a:spcPts val="1899"/>
                        </a:spcBef>
                      </a:pPr>
                      <a:r>
                        <a:rPr b="0" lang="pl-PL" sz="25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nie dotyczy</a:t>
                      </a:r>
                      <a:endParaRPr b="0" lang="pl-PL" sz="2500" spc="-1" strike="noStrike">
                        <a:latin typeface="Arial"/>
                      </a:endParaRPr>
                    </a:p>
                  </a:txBody>
                  <a:tcPr marL="121680" marR="1216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969120">
                <a:tc>
                  <a:txBody>
                    <a:bodyPr lIns="121680" rIns="121680" tIns="91440" bIns="60840" anchor="ctr">
                      <a:noAutofit/>
                    </a:bodyPr>
                    <a:p>
                      <a:pPr algn="ctr">
                        <a:lnSpc>
                          <a:spcPts val="4399"/>
                        </a:lnSpc>
                        <a:spcBef>
                          <a:spcPts val="1899"/>
                        </a:spcBef>
                      </a:pPr>
                      <a:r>
                        <a:rPr b="0" lang="pl-PL" sz="25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40 – 50 r. ż</a:t>
                      </a:r>
                      <a:r>
                        <a:rPr b="0" lang="pl-PL" sz="2500" spc="-1" strike="noStrike">
                          <a:solidFill>
                            <a:srgbClr val="ff00ff"/>
                          </a:solidFill>
                          <a:latin typeface="Arial"/>
                          <a:ea typeface="Arial"/>
                        </a:rPr>
                        <a:t>.</a:t>
                      </a:r>
                      <a:endParaRPr b="0" lang="pl-PL" sz="2500" spc="-1" strike="noStrike">
                        <a:latin typeface="Arial"/>
                      </a:endParaRPr>
                    </a:p>
                  </a:txBody>
                  <a:tcPr marL="121680" marR="1216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1680" rIns="121680" tIns="91440" bIns="60840" anchor="ctr">
                      <a:noAutofit/>
                    </a:bodyPr>
                    <a:p>
                      <a:pPr algn="ctr">
                        <a:lnSpc>
                          <a:spcPts val="4399"/>
                        </a:lnSpc>
                        <a:spcBef>
                          <a:spcPts val="1899"/>
                        </a:spcBef>
                      </a:pPr>
                      <a:r>
                        <a:rPr b="0" lang="pl-PL" sz="25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raz na miesiąc</a:t>
                      </a:r>
                      <a:endParaRPr b="0" lang="pl-PL" sz="2500" spc="-1" strike="noStrike">
                        <a:latin typeface="Arial"/>
                      </a:endParaRPr>
                    </a:p>
                  </a:txBody>
                  <a:tcPr marL="121680" marR="1216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1680" rIns="121680" tIns="91440" bIns="60840" anchor="ctr">
                      <a:noAutofit/>
                    </a:bodyPr>
                    <a:p>
                      <a:pPr algn="ctr">
                        <a:lnSpc>
                          <a:spcPts val="4399"/>
                        </a:lnSpc>
                        <a:spcBef>
                          <a:spcPts val="1899"/>
                        </a:spcBef>
                      </a:pPr>
                      <a:r>
                        <a:rPr b="0" lang="pl-PL" sz="25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wg wskazań lekarza (skierowanie)</a:t>
                      </a:r>
                      <a:endParaRPr b="0" lang="pl-PL" sz="2500" spc="-1" strike="noStrike">
                        <a:latin typeface="Arial"/>
                      </a:endParaRPr>
                    </a:p>
                  </a:txBody>
                  <a:tcPr marL="121680" marR="1216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969120">
                <a:tc>
                  <a:txBody>
                    <a:bodyPr lIns="121680" rIns="121680" tIns="91440" bIns="60840" anchor="ctr">
                      <a:noAutofit/>
                    </a:bodyPr>
                    <a:p>
                      <a:pPr algn="ctr">
                        <a:lnSpc>
                          <a:spcPts val="4399"/>
                        </a:lnSpc>
                        <a:spcBef>
                          <a:spcPts val="1899"/>
                        </a:spcBef>
                      </a:pPr>
                      <a:r>
                        <a:rPr b="0" lang="pl-PL" sz="25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50 – 69 r. ż.</a:t>
                      </a:r>
                      <a:endParaRPr b="0" lang="pl-PL" sz="2500" spc="-1" strike="noStrike">
                        <a:latin typeface="Arial"/>
                      </a:endParaRPr>
                    </a:p>
                  </a:txBody>
                  <a:tcPr marL="121680" marR="1216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1680" rIns="121680" tIns="91440" bIns="60840" anchor="ctr">
                      <a:noAutofit/>
                    </a:bodyPr>
                    <a:p>
                      <a:pPr algn="ctr">
                        <a:lnSpc>
                          <a:spcPts val="4399"/>
                        </a:lnSpc>
                        <a:spcBef>
                          <a:spcPts val="1899"/>
                        </a:spcBef>
                      </a:pPr>
                      <a:r>
                        <a:rPr b="0" lang="pl-PL" sz="25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raz na miesiąc</a:t>
                      </a:r>
                      <a:endParaRPr b="0" lang="pl-PL" sz="2500" spc="-1" strike="noStrike">
                        <a:latin typeface="Arial"/>
                      </a:endParaRPr>
                    </a:p>
                  </a:txBody>
                  <a:tcPr marL="121680" marR="1216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1680" rIns="121680" tIns="91440" bIns="60840" anchor="ctr">
                      <a:noAutofit/>
                    </a:bodyPr>
                    <a:p>
                      <a:pPr algn="ctr">
                        <a:lnSpc>
                          <a:spcPts val="4399"/>
                        </a:lnSpc>
                        <a:spcBef>
                          <a:spcPts val="1899"/>
                        </a:spcBef>
                      </a:pPr>
                      <a:r>
                        <a:rPr b="0" lang="pl-PL" sz="25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co 2 lata (bez skierowania, bezpłatnie)</a:t>
                      </a:r>
                      <a:endParaRPr b="0" lang="pl-PL" sz="2500" spc="-1" strike="noStrike">
                        <a:latin typeface="Arial"/>
                      </a:endParaRPr>
                    </a:p>
                  </a:txBody>
                  <a:tcPr marL="121680" marR="1216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970560">
                <a:tc>
                  <a:txBody>
                    <a:bodyPr lIns="121680" rIns="121680" tIns="91440" bIns="60840" anchor="ctr">
                      <a:noAutofit/>
                    </a:bodyPr>
                    <a:p>
                      <a:pPr algn="ctr">
                        <a:lnSpc>
                          <a:spcPts val="4399"/>
                        </a:lnSpc>
                        <a:spcBef>
                          <a:spcPts val="1899"/>
                        </a:spcBef>
                      </a:pPr>
                      <a:r>
                        <a:rPr b="0" lang="pl-PL" sz="25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powyżej 69 r. ż.</a:t>
                      </a:r>
                      <a:endParaRPr b="0" lang="pl-PL" sz="2500" spc="-1" strike="noStrike">
                        <a:latin typeface="Arial"/>
                      </a:endParaRPr>
                    </a:p>
                  </a:txBody>
                  <a:tcPr marL="121680" marR="1216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1680" rIns="121680" tIns="91440" bIns="60840" anchor="ctr">
                      <a:noAutofit/>
                    </a:bodyPr>
                    <a:p>
                      <a:pPr algn="ctr">
                        <a:lnSpc>
                          <a:spcPts val="4399"/>
                        </a:lnSpc>
                        <a:spcBef>
                          <a:spcPts val="1899"/>
                        </a:spcBef>
                      </a:pPr>
                      <a:r>
                        <a:rPr b="0" lang="pl-PL" sz="25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raz na miesiąc</a:t>
                      </a:r>
                      <a:endParaRPr b="0" lang="pl-PL" sz="2500" spc="-1" strike="noStrike">
                        <a:latin typeface="Arial"/>
                      </a:endParaRPr>
                    </a:p>
                  </a:txBody>
                  <a:tcPr marL="121680" marR="1216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1680" rIns="121680" tIns="91440" bIns="60840" anchor="ctr">
                      <a:noAutofit/>
                    </a:bodyPr>
                    <a:p>
                      <a:pPr algn="ctr">
                        <a:lnSpc>
                          <a:spcPts val="4399"/>
                        </a:lnSpc>
                        <a:spcBef>
                          <a:spcPts val="1899"/>
                        </a:spcBef>
                      </a:pPr>
                      <a:r>
                        <a:rPr b="0" lang="pl-PL" sz="25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wg wskazań lekarza (skierowanie)</a:t>
                      </a:r>
                      <a:endParaRPr b="0" lang="pl-PL" sz="2500" spc="-1" strike="noStrike">
                        <a:latin typeface="Arial"/>
                      </a:endParaRPr>
                    </a:p>
                  </a:txBody>
                  <a:tcPr marL="121680" marR="1216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advTm="5000" p14:dur="2000"/>
    </mc:Choice>
    <mc:Fallback>
      <p:transition spd="slow" advTm="5000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Widok ukośny z lotu ptaka na pełne barw pola tulipanów" descr=""/>
          <p:cNvPicPr/>
          <p:nvPr/>
        </p:nvPicPr>
        <p:blipFill>
          <a:blip r:embed="rId1"/>
          <a:srcRect l="196" t="0" r="52718" b="0"/>
          <a:stretch/>
        </p:blipFill>
        <p:spPr>
          <a:xfrm>
            <a:off x="12191400" y="1263600"/>
            <a:ext cx="10921680" cy="11188440"/>
          </a:xfrm>
          <a:prstGeom prst="rect">
            <a:avLst/>
          </a:prstGeom>
          <a:ln>
            <a:noFill/>
          </a:ln>
        </p:spPr>
      </p:pic>
      <p:sp>
        <p:nvSpPr>
          <p:cNvPr id="93" name="TextShape 1"/>
          <p:cNvSpPr txBox="1"/>
          <p:nvPr/>
        </p:nvSpPr>
        <p:spPr>
          <a:xfrm>
            <a:off x="1206360" y="-3516840"/>
            <a:ext cx="9778680" cy="588204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b">
            <a:noAutofit/>
          </a:bodyPr>
          <a:p>
            <a:pPr>
              <a:lnSpc>
                <a:spcPct val="80000"/>
              </a:lnSpc>
            </a:pPr>
            <a:r>
              <a:rPr b="1" lang="pl-PL" sz="8500" spc="-171" strike="noStrike">
                <a:solidFill>
                  <a:srgbClr val="cb297b"/>
                </a:solidFill>
                <a:latin typeface="Helvetica Neue"/>
                <a:ea typeface="Helvetica Neue"/>
              </a:rPr>
              <a:t>w a ż n e</a:t>
            </a:r>
            <a:endParaRPr b="0" lang="pl-PL" sz="85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94" name="TextShape 2"/>
          <p:cNvSpPr txBox="1"/>
          <p:nvPr/>
        </p:nvSpPr>
        <p:spPr>
          <a:xfrm>
            <a:off x="1206360" y="2654280"/>
            <a:ext cx="10613520" cy="979128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>
            <a:noAutofit/>
          </a:bodyPr>
          <a:p>
            <a:pPr algn="ctr">
              <a:lnSpc>
                <a:spcPts val="6199"/>
              </a:lnSpc>
            </a:pPr>
            <a:endParaRPr b="0" lang="pl-PL" sz="4800" spc="-1" strike="noStrike">
              <a:solidFill>
                <a:srgbClr val="000000"/>
              </a:solidFill>
              <a:latin typeface="Helvetica Neue"/>
            </a:endParaRPr>
          </a:p>
          <a:p>
            <a:pPr algn="ctr">
              <a:lnSpc>
                <a:spcPts val="3101"/>
              </a:lnSpc>
            </a:pPr>
            <a:endParaRPr b="0" lang="pl-PL" sz="4800" spc="-1" strike="noStrike">
              <a:solidFill>
                <a:srgbClr val="000000"/>
              </a:solidFill>
              <a:latin typeface="Helvetica Neue"/>
            </a:endParaRPr>
          </a:p>
          <a:p>
            <a:pPr>
              <a:lnSpc>
                <a:spcPts val="5199"/>
              </a:lnSpc>
            </a:pPr>
            <a:r>
              <a:rPr b="0" lang="pl-PL" sz="3000" spc="117" strike="noStrike">
                <a:solidFill>
                  <a:srgbClr val="000000"/>
                </a:solidFill>
                <a:latin typeface="Calibri"/>
                <a:ea typeface="Calibri"/>
              </a:rPr>
              <a:t>•</a:t>
            </a:r>
            <a:r>
              <a:rPr b="0" lang="pl-PL" sz="3000" spc="117" strike="noStrike">
                <a:solidFill>
                  <a:srgbClr val="ff00ff"/>
                </a:solidFill>
                <a:latin typeface="Calibri"/>
                <a:ea typeface="Calibri"/>
              </a:rPr>
              <a:t>  </a:t>
            </a:r>
            <a:r>
              <a:rPr b="1" lang="pl-PL" sz="3000" spc="117" strike="noStrike">
                <a:solidFill>
                  <a:srgbClr val="000000"/>
                </a:solidFill>
                <a:latin typeface="Calibri"/>
                <a:ea typeface="Calibri"/>
              </a:rPr>
              <a:t>NIE KAŻDY GUZ JEST RAKIEM PIERSI</a:t>
            </a:r>
            <a:endParaRPr b="0" lang="pl-PL" sz="3000" spc="-1" strike="noStrike">
              <a:solidFill>
                <a:srgbClr val="000000"/>
              </a:solidFill>
              <a:latin typeface="Helvetica Neue"/>
            </a:endParaRPr>
          </a:p>
          <a:p>
            <a:pPr>
              <a:lnSpc>
                <a:spcPts val="5199"/>
              </a:lnSpc>
            </a:pPr>
            <a:endParaRPr b="0" lang="pl-PL" sz="3000" spc="-1" strike="noStrike">
              <a:solidFill>
                <a:srgbClr val="000000"/>
              </a:solidFill>
              <a:latin typeface="Helvetica Neue"/>
            </a:endParaRPr>
          </a:p>
          <a:p>
            <a:pPr>
              <a:lnSpc>
                <a:spcPts val="5199"/>
              </a:lnSpc>
            </a:pPr>
            <a:r>
              <a:rPr b="0" lang="pl-PL" sz="3000" spc="117" strike="noStrike">
                <a:solidFill>
                  <a:srgbClr val="000000"/>
                </a:solidFill>
                <a:latin typeface="Calibri"/>
                <a:ea typeface="Calibri"/>
              </a:rPr>
              <a:t>•</a:t>
            </a:r>
            <a:r>
              <a:rPr b="1" lang="pl-PL" sz="3000" spc="117" strike="noStrike">
                <a:solidFill>
                  <a:srgbClr val="000000"/>
                </a:solidFill>
                <a:latin typeface="Calibri"/>
                <a:ea typeface="Calibri"/>
              </a:rPr>
              <a:t>  </a:t>
            </a:r>
            <a:r>
              <a:rPr b="1" lang="pl-PL" sz="3000" spc="117" strike="noStrike">
                <a:solidFill>
                  <a:srgbClr val="000000"/>
                </a:solidFill>
                <a:latin typeface="Calibri"/>
                <a:ea typeface="Calibri"/>
              </a:rPr>
              <a:t>KAŻDA ZMIANA WYMAGA SZYBKIEJ DIAGNOSTYKI</a:t>
            </a:r>
            <a:endParaRPr b="0" lang="pl-PL" sz="3000" spc="-1" strike="noStrike">
              <a:solidFill>
                <a:srgbClr val="000000"/>
              </a:solidFill>
              <a:latin typeface="Helvetica Neue"/>
            </a:endParaRPr>
          </a:p>
          <a:p>
            <a:pPr>
              <a:lnSpc>
                <a:spcPts val="5199"/>
              </a:lnSpc>
            </a:pPr>
            <a:endParaRPr b="0" lang="pl-PL" sz="3000" spc="-1" strike="noStrike">
              <a:solidFill>
                <a:srgbClr val="000000"/>
              </a:solidFill>
              <a:latin typeface="Helvetica Neue"/>
            </a:endParaRPr>
          </a:p>
          <a:p>
            <a:pPr>
              <a:lnSpc>
                <a:spcPts val="5199"/>
              </a:lnSpc>
            </a:pPr>
            <a:r>
              <a:rPr b="0" lang="pl-PL" sz="3000" spc="117" strike="noStrike">
                <a:solidFill>
                  <a:srgbClr val="000000"/>
                </a:solidFill>
                <a:latin typeface="Calibri"/>
                <a:ea typeface="Calibri"/>
              </a:rPr>
              <a:t>•</a:t>
            </a:r>
            <a:r>
              <a:rPr b="1" lang="pl-PL" sz="3000" spc="117" strike="noStrike">
                <a:solidFill>
                  <a:srgbClr val="000000"/>
                </a:solidFill>
                <a:latin typeface="Calibri"/>
                <a:ea typeface="Calibri"/>
              </a:rPr>
              <a:t>  </a:t>
            </a:r>
            <a:r>
              <a:rPr b="1" lang="pl-PL" sz="3000" spc="117" strike="noStrike">
                <a:solidFill>
                  <a:srgbClr val="000000"/>
                </a:solidFill>
                <a:latin typeface="Calibri"/>
                <a:ea typeface="Calibri"/>
              </a:rPr>
              <a:t>CZYM WCZEŚNIEJ WYKRYTE ZMIANY, TYM WIĘKSZE SZANSE NA WYZDROWIENIE I PRZEŻYCIE</a:t>
            </a:r>
            <a:endParaRPr b="0" lang="pl-PL" sz="3000" spc="-1" strike="noStrike">
              <a:solidFill>
                <a:srgbClr val="000000"/>
              </a:solidFill>
              <a:latin typeface="Helvetica Neue"/>
            </a:endParaRPr>
          </a:p>
          <a:p>
            <a:pPr>
              <a:lnSpc>
                <a:spcPts val="5199"/>
              </a:lnSpc>
            </a:pPr>
            <a:endParaRPr b="0" lang="pl-PL" sz="3000" spc="-1" strike="noStrike">
              <a:solidFill>
                <a:srgbClr val="000000"/>
              </a:solidFill>
              <a:latin typeface="Helvetica Neue"/>
            </a:endParaRPr>
          </a:p>
          <a:p>
            <a:pPr>
              <a:lnSpc>
                <a:spcPts val="5199"/>
              </a:lnSpc>
            </a:pPr>
            <a:r>
              <a:rPr b="0" lang="pl-PL" sz="3000" spc="117" strike="noStrike">
                <a:solidFill>
                  <a:srgbClr val="000000"/>
                </a:solidFill>
                <a:latin typeface="Calibri"/>
                <a:ea typeface="Calibri"/>
              </a:rPr>
              <a:t>•</a:t>
            </a:r>
            <a:r>
              <a:rPr b="1" lang="pl-PL" sz="3000" spc="117" strike="noStrike">
                <a:solidFill>
                  <a:srgbClr val="000000"/>
                </a:solidFill>
                <a:latin typeface="Calibri"/>
                <a:ea typeface="Calibri"/>
              </a:rPr>
              <a:t>  </a:t>
            </a:r>
            <a:r>
              <a:rPr b="1" lang="pl-PL" sz="3000" spc="117" strike="noStrike">
                <a:solidFill>
                  <a:srgbClr val="000000"/>
                </a:solidFill>
                <a:latin typeface="Calibri"/>
                <a:ea typeface="Calibri"/>
              </a:rPr>
              <a:t>DO LEKARZA ONKOLOGA NIE POTRZEBNE JEST SKIEROWANIE</a:t>
            </a:r>
            <a:endParaRPr b="0" lang="pl-PL" sz="3000" spc="-1" strike="noStrike">
              <a:solidFill>
                <a:srgbClr val="000000"/>
              </a:solidFill>
              <a:latin typeface="Helvetica Neue"/>
            </a:endParaRPr>
          </a:p>
          <a:p>
            <a:pPr>
              <a:lnSpc>
                <a:spcPts val="5199"/>
              </a:lnSpc>
            </a:pPr>
            <a:endParaRPr b="0" lang="pl-PL" sz="3000" spc="-1" strike="noStrike">
              <a:solidFill>
                <a:srgbClr val="000000"/>
              </a:solidFill>
              <a:latin typeface="Helvetica Neue"/>
            </a:endParaRPr>
          </a:p>
          <a:p>
            <a:pPr>
              <a:lnSpc>
                <a:spcPts val="5199"/>
              </a:lnSpc>
            </a:pPr>
            <a:r>
              <a:rPr b="0" lang="pl-PL" sz="3000" spc="117" strike="noStrike">
                <a:solidFill>
                  <a:srgbClr val="000000"/>
                </a:solidFill>
                <a:latin typeface="Calibri"/>
                <a:ea typeface="Calibri"/>
              </a:rPr>
              <a:t>•</a:t>
            </a:r>
            <a:r>
              <a:rPr b="1" lang="pl-PL" sz="3000" spc="117" strike="noStrike">
                <a:solidFill>
                  <a:srgbClr val="000000"/>
                </a:solidFill>
                <a:latin typeface="Calibri"/>
                <a:ea typeface="Calibri"/>
              </a:rPr>
              <a:t>  </a:t>
            </a:r>
            <a:r>
              <a:rPr b="1" lang="pl-PL" sz="3000" spc="117" strike="noStrike">
                <a:solidFill>
                  <a:srgbClr val="000000"/>
                </a:solidFill>
                <a:latin typeface="Calibri"/>
                <a:ea typeface="Calibri"/>
              </a:rPr>
              <a:t>TYLKO SYSTEMATYCZNE KONTROLOWANIE PIERSI DAJE NAJWIĘKSZE SZANSE NA ZACHOWANIE ZDROWIA </a:t>
            </a:r>
            <a:endParaRPr b="0" lang="pl-PL" sz="3000" spc="-1" strike="noStrike">
              <a:solidFill>
                <a:srgbClr val="000000"/>
              </a:solidFill>
              <a:latin typeface="Helvetica Neue"/>
            </a:endParaRPr>
          </a:p>
        </p:txBody>
      </p:sp>
    </p:spTree>
  </p:cSld>
  <mc:AlternateContent>
    <mc:Choice Requires="p14">
      <p:transition spd="slow" advTm="5000" p14:dur="2000"/>
    </mc:Choice>
    <mc:Fallback>
      <p:transition spd="slow" advTm="5000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1206360" y="1079640"/>
            <a:ext cx="21970800" cy="724140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b">
            <a:noAutofit/>
          </a:bodyPr>
          <a:p>
            <a:pPr algn="ctr">
              <a:lnSpc>
                <a:spcPct val="80000"/>
              </a:lnSpc>
            </a:pPr>
            <a:r>
              <a:rPr b="1" lang="pl-PL" sz="18900" spc="-191" strike="noStrike">
                <a:solidFill>
                  <a:srgbClr val="cb297b"/>
                </a:solidFill>
                <a:latin typeface="Helvetica Neue"/>
                <a:ea typeface="Helvetica Neue"/>
              </a:rPr>
              <a:t>Wczesna diagnoza</a:t>
            </a:r>
            <a:endParaRPr b="0" lang="pl-PL" sz="189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96" name="TextShape 2"/>
          <p:cNvSpPr txBox="1"/>
          <p:nvPr/>
        </p:nvSpPr>
        <p:spPr>
          <a:xfrm>
            <a:off x="1206360" y="8262360"/>
            <a:ext cx="21970800" cy="934560"/>
          </a:xfrm>
          <a:prstGeom prst="rect">
            <a:avLst/>
          </a:prstGeom>
          <a:noFill/>
          <a:ln w="12600">
            <a:noFill/>
          </a:ln>
        </p:spPr>
        <p:txBody>
          <a:bodyPr lIns="45720" rIns="45720">
            <a:noAutofit/>
          </a:bodyPr>
          <a:p>
            <a:pPr algn="ctr">
              <a:lnSpc>
                <a:spcPct val="100000"/>
              </a:lnSpc>
            </a:pPr>
            <a:r>
              <a:rPr b="1" lang="pl-PL" sz="55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R A T U J E.     Ż Y C I E.  </a:t>
            </a:r>
            <a:endParaRPr b="0" lang="pl-PL" sz="5500" spc="-1" strike="noStrike">
              <a:solidFill>
                <a:srgbClr val="000000"/>
              </a:solidFill>
              <a:latin typeface="Helvetica Neue"/>
            </a:endParaRPr>
          </a:p>
        </p:txBody>
      </p:sp>
    </p:spTree>
  </p:cSld>
  <mc:AlternateContent>
    <mc:Choice Requires="p14">
      <p:transition spd="slow" advTm="5000" p14:dur="2000"/>
    </mc:Choice>
    <mc:Fallback>
      <p:transition spd="slow" advTm="5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LibreOffice/6.2.5.2$Windows_x86 LibreOffice_project/1ec314fa52f458adc18c4f025c545a4e8b22c159</Application>
  <Words>223</Words>
  <Paragraphs>43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pl-PL</dc:language>
  <cp:lastModifiedBy/>
  <dcterms:modified xsi:type="dcterms:W3CDTF">2024-10-28T08:25:53Z</dcterms:modified>
  <cp:revision>2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Niestandardowy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6</vt:i4>
  </property>
</Properties>
</file>